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7561263" cy="10693400"/>
  <p:notesSz cx="6858000" cy="9144000"/>
  <p:defaultTextStyle>
    <a:defPPr>
      <a:defRPr lang="zh-CN"/>
    </a:defPPr>
    <a:lvl1pPr marL="0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1410" y="-22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0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3549" y="618831"/>
            <a:ext cx="3701869" cy="13178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8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7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3549" y="3604075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98486" y="3604075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7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5" y="2393640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8065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41019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4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5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78063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4EDED732-2DD5-42A7-A088-AF55A3952718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18905" y="9911200"/>
            <a:ext cx="1764295" cy="569325"/>
          </a:xfrm>
          <a:prstGeom prst="rect">
            <a:avLst/>
          </a:prstGeom>
        </p:spPr>
        <p:txBody>
          <a:bodyPr/>
          <a:lstStyle/>
          <a:p>
            <a:fld id="{EC1D683F-7BF2-4251-957E-09182AFA51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0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31"/>
          <p:cNvSpPr/>
          <p:nvPr userDrawn="1"/>
        </p:nvSpPr>
        <p:spPr>
          <a:xfrm>
            <a:off x="-16180" y="10491800"/>
            <a:ext cx="7577443" cy="201600"/>
          </a:xfrm>
          <a:prstGeom prst="rect">
            <a:avLst/>
          </a:prstGeom>
          <a:solidFill>
            <a:srgbClr val="57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  <a:prstGeom prst="rect">
            <a:avLst/>
          </a:prstGeom>
        </p:spPr>
        <p:txBody>
          <a:bodyPr vert="horz" lIns="99562" tIns="49782" rIns="99562" bIns="4978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5820" y="10491800"/>
            <a:ext cx="4356484" cy="2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0"/>
          <a:lstStyle/>
          <a:p>
            <a:pPr>
              <a:spcBef>
                <a:spcPts val="0"/>
              </a:spcBef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Messe München </a:t>
            </a:r>
            <a:r>
              <a:rPr lang="de-DE" sz="1000" b="1" dirty="0">
                <a:solidFill>
                  <a:schemeClr val="bg1"/>
                </a:solidFill>
                <a:latin typeface="+mn-lt"/>
                <a:ea typeface="SimHei"/>
                <a:cs typeface="Arial"/>
              </a:rPr>
              <a:t>| </a:t>
            </a:r>
            <a:r>
              <a:rPr lang="de-DE" sz="1000" b="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Connecting</a:t>
            </a:r>
            <a:r>
              <a:rPr lang="de-DE" sz="10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Global </a:t>
            </a:r>
            <a:r>
              <a:rPr lang="en-US" sz="1000" b="0" noProof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Competence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76975" y="10491800"/>
            <a:ext cx="347523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49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2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61" indent="-373361" algn="l" defTabSz="99562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47" indent="-311134" algn="l" defTabSz="99562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534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8" indent="-248907" algn="l" defTabSz="99562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161" indent="-248907" algn="l" defTabSz="99562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97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88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02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415" indent="-248907" algn="l" defTabSz="99562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1263" cy="10695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924" y="1314252"/>
            <a:ext cx="5383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国际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连接器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创新论坛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International Connector  Innovation Forum</a:t>
            </a:r>
            <a:endParaRPr lang="de-DE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096" y="1405714"/>
            <a:ext cx="73655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9235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/>
          <p:cNvSpPr txBox="1">
            <a:spLocks noChangeArrowheads="1"/>
          </p:cNvSpPr>
          <p:nvPr/>
        </p:nvSpPr>
        <p:spPr bwMode="auto">
          <a:xfrm>
            <a:off x="507413" y="247164"/>
            <a:ext cx="7366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zh-CN" sz="14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基本信息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50" name="object 3"/>
          <p:cNvSpPr>
            <a:spLocks/>
          </p:cNvSpPr>
          <p:nvPr/>
        </p:nvSpPr>
        <p:spPr bwMode="auto">
          <a:xfrm>
            <a:off x="365350" y="234132"/>
            <a:ext cx="0" cy="241300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bject 5"/>
          <p:cNvSpPr txBox="1">
            <a:spLocks noChangeArrowheads="1"/>
          </p:cNvSpPr>
          <p:nvPr/>
        </p:nvSpPr>
        <p:spPr bwMode="auto">
          <a:xfrm>
            <a:off x="532466" y="2948809"/>
            <a:ext cx="6249828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6360" rIns="0" bIns="0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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连接器行业设计、材料、工艺、检测、标准等基础共性技术研究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连接器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产业链供需对接和可靠性系统工程应用模式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研究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连接器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产业链的“数据共享、合作共赢”应用基础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研究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产品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军民融合应用和创新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行业智能制造创新发展研究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连接器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在新兴产业的应用研究（轨道交通、新能源汽车、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通讯、公共医疗等）的集成创新和应用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</a:pP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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智能时代给连接器行业带来的发展机遇和挑战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object 6"/>
          <p:cNvSpPr txBox="1">
            <a:spLocks noChangeArrowheads="1"/>
          </p:cNvSpPr>
          <p:nvPr/>
        </p:nvSpPr>
        <p:spPr bwMode="auto">
          <a:xfrm>
            <a:off x="452072" y="2646015"/>
            <a:ext cx="9144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主要议题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53" name="object 7"/>
          <p:cNvSpPr>
            <a:spLocks/>
          </p:cNvSpPr>
          <p:nvPr/>
        </p:nvSpPr>
        <p:spPr bwMode="auto">
          <a:xfrm>
            <a:off x="361584" y="2658715"/>
            <a:ext cx="0" cy="239713"/>
          </a:xfrm>
          <a:custGeom>
            <a:avLst/>
            <a:gdLst>
              <a:gd name="T0" fmla="*/ 0 h 240030"/>
              <a:gd name="T1" fmla="*/ 239699 h 2400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30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object 18"/>
          <p:cNvSpPr txBox="1">
            <a:spLocks noChangeArrowheads="1"/>
          </p:cNvSpPr>
          <p:nvPr/>
        </p:nvSpPr>
        <p:spPr bwMode="auto">
          <a:xfrm>
            <a:off x="452212" y="4772364"/>
            <a:ext cx="25047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名师名企（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2021.4.14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）</a:t>
            </a:r>
            <a:endParaRPr lang="zh-CN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70" name="object 19"/>
          <p:cNvSpPr>
            <a:spLocks/>
          </p:cNvSpPr>
          <p:nvPr/>
        </p:nvSpPr>
        <p:spPr bwMode="auto">
          <a:xfrm>
            <a:off x="315912" y="4762839"/>
            <a:ext cx="0" cy="241300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4" name="表格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17738"/>
              </p:ext>
            </p:extLst>
          </p:nvPr>
        </p:nvGraphicFramePr>
        <p:xfrm>
          <a:off x="507413" y="596439"/>
          <a:ext cx="6226176" cy="2015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2313"/>
                <a:gridCol w="4993863"/>
              </a:tblGrid>
              <a:tr h="395949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FZDaHei-B02S"/>
                        </a:rPr>
                        <a:t>会议时间：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FZDaHei-B02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0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949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会议地点：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上海新国际博览中心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949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主办单位：</a:t>
                      </a:r>
                      <a:endParaRPr lang="zh-CN" altLang="en-US" sz="1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慕尼黑展览（上海）有限公司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949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会议语言：</a:t>
                      </a:r>
                      <a:endParaRPr lang="en-US" altLang="zh-CN" sz="1000" b="1" dirty="0" smtClean="0">
                        <a:solidFill>
                          <a:srgbClr val="231F2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中文或英文，现场不提供同声传译（建议英文演讲嘉宾使用双语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PPT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204">
                <a:tc>
                  <a:txBody>
                    <a:bodyPr/>
                    <a:lstStyle/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231F2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演讲资料提交：</a:t>
                      </a:r>
                      <a:endParaRPr lang="en-US" altLang="zh-CN" sz="1000" b="1" dirty="0" smtClean="0">
                        <a:solidFill>
                          <a:srgbClr val="231F2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中英文演讲题目、演讲文简介和照片、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250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字演讲摘要提交：截止日期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  <a:p>
                      <a:pPr eaLnBrk="1" fontAlgn="auto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演讲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PPT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提交：截止日期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日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表格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30642"/>
              </p:ext>
            </p:extLst>
          </p:nvPr>
        </p:nvGraphicFramePr>
        <p:xfrm>
          <a:off x="315912" y="5090228"/>
          <a:ext cx="3197452" cy="1509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399"/>
              </a:tblGrid>
              <a:tr h="1509702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10:15</a:t>
                      </a:r>
                      <a:endParaRPr kumimoji="0" lang="zh-CN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张敏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宁波博威合金材料股份有限公司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技术市场部亚洲区经理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5G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高速连接器用高性能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铜合金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表格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81340"/>
              </p:ext>
            </p:extLst>
          </p:nvPr>
        </p:nvGraphicFramePr>
        <p:xfrm>
          <a:off x="3729388" y="8870464"/>
          <a:ext cx="3188043" cy="15316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3488"/>
                <a:gridCol w="1543023"/>
                <a:gridCol w="971532"/>
              </a:tblGrid>
              <a:tr h="1531620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王渊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泰科电子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中国汽车事业部新能源解决方案产品部经理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9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</a:t>
                      </a:r>
                      <a:r>
                        <a:rPr lang="zh-CN" altLang="en-US" sz="9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应对汽车电动化趋势挑战的解决方案</a:t>
                      </a:r>
                      <a:endParaRPr lang="en-US" altLang="zh-CN" sz="90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altLang="zh-CN" sz="110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表格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75595"/>
              </p:ext>
            </p:extLst>
          </p:nvPr>
        </p:nvGraphicFramePr>
        <p:xfrm>
          <a:off x="3729387" y="6972549"/>
          <a:ext cx="3188045" cy="15509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3489"/>
                <a:gridCol w="1543023"/>
                <a:gridCol w="971533"/>
              </a:tblGrid>
              <a:tr h="1550965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刘海涛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苏州华碧微科检测技术有限公司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连接器设计专家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连接器可靠性设计分析及试验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" name="表格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01403"/>
              </p:ext>
            </p:extLst>
          </p:nvPr>
        </p:nvGraphicFramePr>
        <p:xfrm>
          <a:off x="315912" y="8870464"/>
          <a:ext cx="3197452" cy="15165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399"/>
              </a:tblGrid>
              <a:tr h="1516562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12:00</a:t>
                      </a:r>
                      <a:endParaRPr kumimoji="0" lang="zh-CN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许良军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北京邮电大学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教授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新能源汽车大电流连接器的可靠性问题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" name="表格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87935"/>
              </p:ext>
            </p:extLst>
          </p:nvPr>
        </p:nvGraphicFramePr>
        <p:xfrm>
          <a:off x="315912" y="7007433"/>
          <a:ext cx="3197452" cy="15160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6"/>
                <a:gridCol w="974400"/>
              </a:tblGrid>
              <a:tr h="1516081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10:45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陈永力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宁波博威合金材料股份有限公司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技术市场部经理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电动汽车与高压大电流连接器用高性能铜合金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表格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6309"/>
              </p:ext>
            </p:extLst>
          </p:nvPr>
        </p:nvGraphicFramePr>
        <p:xfrm>
          <a:off x="3729387" y="5072282"/>
          <a:ext cx="3188047" cy="15011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3490"/>
                <a:gridCol w="1543023"/>
                <a:gridCol w="971534"/>
              </a:tblGrid>
              <a:tr h="1501172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10:15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10:45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刘俊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凯美龙集团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技术应用经理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KMD</a:t>
                      </a: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应对汽车电动化趋势的铜合金方案</a:t>
                      </a:r>
                      <a:endParaRPr lang="en-US" altLang="zh-CN" sz="900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" name="图片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1" y="5128739"/>
            <a:ext cx="1276451" cy="1453218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4558" r="517" b="13400"/>
          <a:stretch/>
        </p:blipFill>
        <p:spPr>
          <a:xfrm>
            <a:off x="5753954" y="5128740"/>
            <a:ext cx="1221401" cy="1433552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47" y="7192432"/>
            <a:ext cx="1492369" cy="131311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-5726" r="25843" b="5726"/>
          <a:stretch/>
        </p:blipFill>
        <p:spPr>
          <a:xfrm>
            <a:off x="5866418" y="7254498"/>
            <a:ext cx="1051013" cy="125104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28" y="8946597"/>
            <a:ext cx="1100132" cy="1410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>
          <a:xfrm>
            <a:off x="5753954" y="8945386"/>
            <a:ext cx="1202179" cy="14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56394"/>
              </p:ext>
            </p:extLst>
          </p:nvPr>
        </p:nvGraphicFramePr>
        <p:xfrm>
          <a:off x="3716090" y="605216"/>
          <a:ext cx="3197453" cy="1526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476"/>
                <a:gridCol w="1547577"/>
                <a:gridCol w="974400"/>
              </a:tblGrid>
              <a:tr h="1526824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张启帆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罗森博格亚太电子有限公司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高级技术专家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引导未来未来车载通讯硬件标准的高品质数据传输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55" y="506428"/>
            <a:ext cx="1102338" cy="1602629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25126"/>
              </p:ext>
            </p:extLst>
          </p:nvPr>
        </p:nvGraphicFramePr>
        <p:xfrm>
          <a:off x="295147" y="594172"/>
          <a:ext cx="3193325" cy="1550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4604"/>
                <a:gridCol w="1545579"/>
                <a:gridCol w="973142"/>
              </a:tblGrid>
              <a:tr h="1550053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13:30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成康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泰科电子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中国汽车事业部高级产品经理</a:t>
                      </a:r>
                      <a:endParaRPr lang="en-US" altLang="zh-CN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altLang="en-US" sz="9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智能网联汽车电动化其实挑战的方案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48647"/>
              </p:ext>
            </p:extLst>
          </p:nvPr>
        </p:nvGraphicFramePr>
        <p:xfrm>
          <a:off x="3712817" y="2498568"/>
          <a:ext cx="3196046" cy="1520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178"/>
                <a:gridCol w="1546896"/>
                <a:gridCol w="973972"/>
              </a:tblGrid>
              <a:tr h="1520190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宋玉明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北京京北通宇电子元件有限公司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首席科学家顾问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面向应用的连接器趋势和连接方案服务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39731"/>
              </p:ext>
            </p:extLst>
          </p:nvPr>
        </p:nvGraphicFramePr>
        <p:xfrm>
          <a:off x="295147" y="2567148"/>
          <a:ext cx="3193325" cy="14919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4604"/>
                <a:gridCol w="1545579"/>
                <a:gridCol w="973142"/>
              </a:tblGrid>
              <a:tr h="1491933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周同昌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罗森伯格亚太电子有限公司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高级技术专家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基于可靠连接及先进仿真技术的高压系统优化设计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bject 18"/>
          <p:cNvSpPr txBox="1">
            <a:spLocks noChangeArrowheads="1"/>
          </p:cNvSpPr>
          <p:nvPr/>
        </p:nvSpPr>
        <p:spPr bwMode="auto">
          <a:xfrm>
            <a:off x="419740" y="6604187"/>
            <a:ext cx="2159000" cy="54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2021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听众分析</a:t>
            </a:r>
            <a:endParaRPr lang="en-US" altLang="zh-CN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  <a:p>
            <a:pPr eaLnBrk="1" hangingPunct="1">
              <a:lnSpc>
                <a:spcPct val="120000"/>
              </a:lnSpc>
              <a:spcBef>
                <a:spcPts val="100"/>
              </a:spcBef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到场听众人数：</a:t>
            </a:r>
            <a:r>
              <a:rPr lang="en-US" altLang="zh-CN" sz="1400" b="1" dirty="0" smtClean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ZDaHei-B02S"/>
              </a:rPr>
              <a:t>756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FZDaHei-B02S"/>
            </a:endParaRPr>
          </a:p>
        </p:txBody>
      </p:sp>
      <p:sp>
        <p:nvSpPr>
          <p:cNvPr id="9" name="object 19"/>
          <p:cNvSpPr>
            <a:spLocks/>
          </p:cNvSpPr>
          <p:nvPr/>
        </p:nvSpPr>
        <p:spPr bwMode="auto">
          <a:xfrm>
            <a:off x="314965" y="6621546"/>
            <a:ext cx="0" cy="239713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97150"/>
              </p:ext>
            </p:extLst>
          </p:nvPr>
        </p:nvGraphicFramePr>
        <p:xfrm>
          <a:off x="3703146" y="4513692"/>
          <a:ext cx="3196047" cy="1520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179"/>
                <a:gridCol w="1546896"/>
                <a:gridCol w="973972"/>
              </a:tblGrid>
              <a:tr h="1520190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16:00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谭宇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某知名的车载电子一级配套企业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TQCW/VACE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专家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新形势下车载电子行业快速降本研讨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68727"/>
              </p:ext>
            </p:extLst>
          </p:nvPr>
        </p:nvGraphicFramePr>
        <p:xfrm>
          <a:off x="302613" y="4513239"/>
          <a:ext cx="3185859" cy="15206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3027"/>
                <a:gridCol w="1541965"/>
                <a:gridCol w="970867"/>
              </a:tblGrid>
              <a:tr h="1520644">
                <a:tc>
                  <a:txBody>
                    <a:bodyPr/>
                    <a:lstStyle/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15:30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9562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陈新</a:t>
                      </a: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b="1" kern="1200" baseline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上海华科电子有限公司现场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高级工程师</a:t>
                      </a:r>
                      <a:endParaRPr lang="en-US" altLang="zh-CN" sz="9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956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创新的医疗工业及军工连接器解决方案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11" y="343793"/>
            <a:ext cx="1296143" cy="17852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1" y="2453566"/>
            <a:ext cx="1148001" cy="15892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82" y="2476835"/>
            <a:ext cx="1335298" cy="15331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6" b="11269"/>
          <a:stretch/>
        </p:blipFill>
        <p:spPr>
          <a:xfrm>
            <a:off x="2450193" y="4363944"/>
            <a:ext cx="1038279" cy="16547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91" y="4344411"/>
            <a:ext cx="1160754" cy="16742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62" y="7506940"/>
            <a:ext cx="1322926" cy="29057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90" y="7456895"/>
            <a:ext cx="1966590" cy="249831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928" y="7210674"/>
            <a:ext cx="1306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按工作职能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65823" y="7210674"/>
            <a:ext cx="1306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按应用领域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16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8"/>
          <p:cNvSpPr txBox="1">
            <a:spLocks noChangeArrowheads="1"/>
          </p:cNvSpPr>
          <p:nvPr/>
        </p:nvSpPr>
        <p:spPr bwMode="auto">
          <a:xfrm>
            <a:off x="393766" y="450156"/>
            <a:ext cx="2378753" cy="24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zh-CN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 </a:t>
            </a:r>
            <a:r>
              <a:rPr lang="zh-C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听众抽样名单</a:t>
            </a:r>
            <a:endParaRPr lang="en-US" altLang="zh-CN" sz="14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object 19"/>
          <p:cNvSpPr>
            <a:spLocks/>
          </p:cNvSpPr>
          <p:nvPr/>
        </p:nvSpPr>
        <p:spPr bwMode="auto">
          <a:xfrm>
            <a:off x="324247" y="467515"/>
            <a:ext cx="0" cy="239713"/>
          </a:xfrm>
          <a:custGeom>
            <a:avLst/>
            <a:gdLst>
              <a:gd name="T0" fmla="*/ 0 h 240029"/>
              <a:gd name="T1" fmla="*/ 239699 h 24002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40029">
                <a:moveTo>
                  <a:pt x="0" y="0"/>
                </a:moveTo>
                <a:lnTo>
                  <a:pt x="0" y="239699"/>
                </a:lnTo>
              </a:path>
            </a:pathLst>
          </a:custGeom>
          <a:noFill/>
          <a:ln w="65709">
            <a:solidFill>
              <a:srgbClr val="C9CA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81380"/>
              </p:ext>
            </p:extLst>
          </p:nvPr>
        </p:nvGraphicFramePr>
        <p:xfrm>
          <a:off x="393766" y="954212"/>
          <a:ext cx="6696744" cy="920376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096344"/>
                <a:gridCol w="1512168"/>
                <a:gridCol w="2088232"/>
              </a:tblGrid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部门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职务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>
                    <a:solidFill>
                      <a:srgbClr val="FF0000"/>
                    </a:solidFill>
                  </a:tcPr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上汽通用汽车有限公司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供应商质量工程师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中国第一汽车集团有限公司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上汽大众汽车有限公司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爱驰汽车</a:t>
                      </a:r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上海）有限公司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新能源供应商质量高级经理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长安福特汽车有限公司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经理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前途汽车有限公司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项目管理部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部长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华为技术有限公司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智能车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惠州住润汽车部品有限公司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组立制造部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设备技术员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恒大新能源汽车有限公司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智能科学院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项目经理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麦格纳汽车技术</a:t>
                      </a:r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</a:t>
                      </a:r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有限公司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供应商质量工程师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长春捷翼汽车零部件有限公司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采购中心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采购工程师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浙江众志汽车电器有限公司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上海研发中心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9562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工程总监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地平线</a:t>
                      </a:r>
                      <a:endParaRPr lang="zh-CN" altLang="en-US" sz="900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首席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联合汽车电子有限公司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变速箱控制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产品开发组长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安波福中央电气（上海）有限公司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技术经理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浙江飞碟汽车制造有限公司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汽车研究院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底盘电气部部长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上海保隆汽车科技股份有限公司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采购工程师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富士康（昆山）电脑接插件有限公司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新能源汽车一课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制工</a:t>
                      </a:r>
                    </a:p>
                  </a:txBody>
                  <a:tcPr marL="6420" marR="6420" marT="6420" marB="0" anchor="ctr"/>
                </a:tc>
              </a:tr>
              <a:tr h="41253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爱立信</a:t>
                      </a:r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通信有限公司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华为技术有限公司</a:t>
                      </a:r>
                      <a:endParaRPr lang="zh-CN" altLang="en-US" sz="9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2012</a:t>
                      </a:r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实验室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主任工程师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华为技术有限公司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联接芯片产品管理部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产品总监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新华三技术有限公司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信号仿真工程师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诺基亚通信（上海）有限公司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技术主管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中兴通讯股份有限公司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RHP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开发一部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射频系统工程师</a:t>
                      </a:r>
                    </a:p>
                  </a:txBody>
                  <a:tcPr marL="6420" marR="6420" marT="6420" marB="0" anchor="ctr"/>
                </a:tc>
              </a:tr>
              <a:tr h="31740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上海电气集团股份有限公司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技术部</a:t>
                      </a:r>
                    </a:p>
                  </a:txBody>
                  <a:tcPr marL="6420" marR="6420" marT="6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技术管理</a:t>
                      </a:r>
                    </a:p>
                  </a:txBody>
                  <a:tcPr marL="6420" marR="6420" marT="64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696</Words>
  <Application>Microsoft Office PowerPoint</Application>
  <PresentationFormat>自定义</PresentationFormat>
  <Paragraphs>216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FZDaHei-B02S</vt:lpstr>
      <vt:lpstr>ＭＳ Ｐゴシック</vt:lpstr>
      <vt:lpstr>SimHei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Queena.Wang</cp:lastModifiedBy>
  <cp:revision>88</cp:revision>
  <dcterms:created xsi:type="dcterms:W3CDTF">2021-04-30T06:34:17Z</dcterms:created>
  <dcterms:modified xsi:type="dcterms:W3CDTF">2021-12-03T09:53:17Z</dcterms:modified>
</cp:coreProperties>
</file>